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38"/>
  </p:notesMasterIdLst>
  <p:sldIdLst>
    <p:sldId id="282" r:id="rId8"/>
    <p:sldId id="380" r:id="rId9"/>
    <p:sldId id="453" r:id="rId10"/>
    <p:sldId id="454" r:id="rId11"/>
    <p:sldId id="455" r:id="rId12"/>
    <p:sldId id="456" r:id="rId13"/>
    <p:sldId id="457" r:id="rId14"/>
    <p:sldId id="458" r:id="rId15"/>
    <p:sldId id="47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9" r:id="rId28"/>
    <p:sldId id="472" r:id="rId29"/>
    <p:sldId id="471" r:id="rId30"/>
    <p:sldId id="474" r:id="rId31"/>
    <p:sldId id="473" r:id="rId32"/>
    <p:sldId id="475" r:id="rId33"/>
    <p:sldId id="480" r:id="rId34"/>
    <p:sldId id="476" r:id="rId35"/>
    <p:sldId id="477" r:id="rId36"/>
    <p:sldId id="450" r:id="rId3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8"/>
            <p14:sldId id="47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9"/>
            <p14:sldId id="472"/>
            <p14:sldId id="471"/>
            <p14:sldId id="474"/>
            <p14:sldId id="473"/>
            <p14:sldId id="475"/>
            <p14:sldId id="480"/>
            <p14:sldId id="476"/>
            <p14:sldId id="477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8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8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27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  <p:cmAuthor id="5" name="Samantha Salazar" initials="SS" lastIdx="2" clrIdx="4">
    <p:extLst>
      <p:ext uri="{19B8F6BF-5375-455C-9EA6-DF929625EA0E}">
        <p15:presenceInfo xmlns:p15="http://schemas.microsoft.com/office/powerpoint/2012/main" userId="S::ssalazar@mvculture.com::1d602b40-9561-46a7-82cd-14c05aaece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45" autoAdjust="0"/>
    <p:restoredTop sz="86400" autoAdjust="0"/>
  </p:normalViewPr>
  <p:slideViewPr>
    <p:cSldViewPr snapToGrid="0" snapToObjects="1">
      <p:cViewPr varScale="1">
        <p:scale>
          <a:sx n="92" d="100"/>
          <a:sy n="92" d="100"/>
        </p:scale>
        <p:origin x="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9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2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7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4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9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8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1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03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8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1A9A72C-BB8B-9F5A-2BB6-DF69D0E982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B47AAF-A6B7-AB19-C1AA-D1E8367D9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0793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513962-012E-03AD-4A81-9EAAB65DDD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28135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Welcoming Your First Child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85D2B4E-4986-0DBB-E60B-8289DE352759}"/>
              </a:ext>
            </a:extLst>
          </p:cNvPr>
          <p:cNvSpPr txBox="1"/>
          <p:nvPr/>
        </p:nvSpPr>
        <p:spPr>
          <a:xfrm>
            <a:off x="4443210" y="428379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OPNAV-BFCFRT-2.0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F9D3203-AD90-3198-DA72-11D105C9B02F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OPNAV-BFCFRT-2.0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8048" y="3119870"/>
            <a:ext cx="749595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87A3B1FF-D768-047C-B0A6-F30F89B22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B1302-11A1-BE9E-FC61-EBF058564D78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2606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CEC6B12-30C9-B42C-A3B0-A1A95448D0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Housing and Transportation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3B905B-8BFC-5AEE-0D2F-8555EB3C551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Make smart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Logic beats emotion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Additional costs matter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Shop around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Housing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Work with housing office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Know what you can afford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Attend a home buying class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Transportation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Analyze your needs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Review your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Attend a Car Buying class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163E7A29-97D8-49ED-9F18-F51214BDA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B0CCD-332C-A041-F306-13B3800D3D13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Rules of Buying a House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21259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1253D3-F245-64CF-BAF2-4EA0D365A1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Education Benefits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8B913DF-EA80-8164-0062-FAAB05CF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19158" cy="4632177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Post-9/11 GI Bill benefits transfer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College savings account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45" dirty="0">
                <a:solidFill>
                  <a:srgbClr val="004071"/>
                </a:solidFill>
                <a:latin typeface="Arial"/>
                <a:cs typeface="Arial"/>
              </a:rPr>
              <a:t>529 College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45" dirty="0">
                <a:solidFill>
                  <a:srgbClr val="004071"/>
                </a:solidFill>
                <a:latin typeface="Arial"/>
                <a:cs typeface="Arial"/>
              </a:rPr>
              <a:t>Coverdell Education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Uniform Transfer / Gift to Minors Act </a:t>
            </a: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(UTMA / UGMA)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Financial aid, scholarships, and grants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Student loans</a:t>
            </a:r>
          </a:p>
        </p:txBody>
      </p:sp>
      <p:sp>
        <p:nvSpPr>
          <p:cNvPr id="9" name="AutoShape 100" descr="Lightbulb icon indicating activity.">
            <a:extLst>
              <a:ext uri="{FF2B5EF4-FFF2-40B4-BE49-F238E27FC236}">
                <a16:creationId xmlns:a16="http://schemas.microsoft.com/office/drawing/2014/main" id="{57F7F900-CFC8-4B49-DC92-6E21AE9DA5DA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62D33496-8B2B-7066-5B6E-44CFEF09C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E19878-65A1-B8F9-CAED-899292CFB565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Benefits and Savings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off Student Loans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329776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9312" y="3119870"/>
            <a:ext cx="747468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3055880E-9F38-2C6B-5E55-3580D13270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EADF20-B736-5198-AE71-5E212A059C2E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14734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9F9D52B-D036-5C20-25E7-D68034514C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Retirement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1A6ED-D14A-D4DF-CEAF-EEE73F52E742}"/>
              </a:ext>
            </a:extLst>
          </p:cNvPr>
          <p:cNvSpPr/>
          <p:nvPr/>
        </p:nvSpPr>
        <p:spPr>
          <a:xfrm>
            <a:off x="1094642" y="1581468"/>
            <a:ext cx="47452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system are you under?</a:t>
            </a:r>
            <a:endParaRPr lang="en-US" sz="2500" dirty="0"/>
          </a:p>
        </p:txBody>
      </p:sp>
      <p:grpSp>
        <p:nvGrpSpPr>
          <p:cNvPr id="19" name="Group 18" descr="Legacy &quot;High-Three&quot; Retirement System graphic.">
            <a:extLst>
              <a:ext uri="{FF2B5EF4-FFF2-40B4-BE49-F238E27FC236}">
                <a16:creationId xmlns:a16="http://schemas.microsoft.com/office/drawing/2014/main" id="{04D29471-CAC2-D7AF-E34E-B13A574C3B4E}"/>
              </a:ext>
            </a:extLst>
          </p:cNvPr>
          <p:cNvGrpSpPr/>
          <p:nvPr/>
        </p:nvGrpSpPr>
        <p:grpSpPr>
          <a:xfrm>
            <a:off x="950205" y="2132882"/>
            <a:ext cx="3670301" cy="4164367"/>
            <a:chOff x="645405" y="2132882"/>
            <a:chExt cx="3670301" cy="4164367"/>
          </a:xfrm>
        </p:grpSpPr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2E5D9A02-5240-1862-1DCD-429ADF846A8D}"/>
                </a:ext>
              </a:extLst>
            </p:cNvPr>
            <p:cNvSpPr/>
            <p:nvPr/>
          </p:nvSpPr>
          <p:spPr>
            <a:xfrm>
              <a:off x="645405" y="2132882"/>
              <a:ext cx="3670301" cy="4164367"/>
            </a:xfrm>
            <a:prstGeom prst="roundRect">
              <a:avLst/>
            </a:prstGeom>
            <a:solidFill>
              <a:srgbClr val="00416D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Legacy “High-Three”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Retirement System</a:t>
              </a: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Thrift Savings Plan</a:t>
              </a:r>
            </a:p>
            <a:p>
              <a:pPr marL="461963" lvl="1" indent="-109538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Member contributions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Pension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9DE6FE-BA14-60EC-0F7A-147B7691C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5891" y="2984542"/>
              <a:ext cx="1228260" cy="1230523"/>
            </a:xfrm>
            <a:prstGeom prst="flowChartConnec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Group 19" descr="Blended Retirement System graphic.">
            <a:extLst>
              <a:ext uri="{FF2B5EF4-FFF2-40B4-BE49-F238E27FC236}">
                <a16:creationId xmlns:a16="http://schemas.microsoft.com/office/drawing/2014/main" id="{7EEC2E70-5426-199C-8FFC-C889F8ABA25D}"/>
              </a:ext>
            </a:extLst>
          </p:cNvPr>
          <p:cNvGrpSpPr/>
          <p:nvPr/>
        </p:nvGrpSpPr>
        <p:grpSpPr>
          <a:xfrm>
            <a:off x="4820361" y="2132881"/>
            <a:ext cx="3670301" cy="4164368"/>
            <a:chOff x="4477461" y="2132881"/>
            <a:chExt cx="3670301" cy="4164368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CE0C04BE-48EA-A3F9-C7DE-A484222D2FCF}"/>
                </a:ext>
              </a:extLst>
            </p:cNvPr>
            <p:cNvSpPr/>
            <p:nvPr/>
          </p:nvSpPr>
          <p:spPr>
            <a:xfrm>
              <a:off x="4477461" y="2132881"/>
              <a:ext cx="3670301" cy="4164368"/>
            </a:xfrm>
            <a:prstGeom prst="roundRect">
              <a:avLst/>
            </a:prstGeom>
            <a:solidFill>
              <a:srgbClr val="00416D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Blended Retirement System</a:t>
              </a: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Thrift Savings Plan</a:t>
              </a:r>
            </a:p>
            <a:p>
              <a:pPr marL="461963" lvl="1" indent="-109538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Member contributions</a:t>
              </a:r>
            </a:p>
            <a:p>
              <a:pPr marL="461963" lvl="1" indent="-109538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Service contributions</a:t>
              </a:r>
            </a:p>
            <a:p>
              <a:pPr marL="461963" lvl="1" indent="-109538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Service match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Continuation Pay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Retirement Lump Sum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Pension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BAFFC1-1A6E-8633-B523-8DF9F7EAB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8207" y="2757579"/>
              <a:ext cx="1248807" cy="1258960"/>
            </a:xfrm>
            <a:prstGeom prst="flowChartConnector">
              <a:avLst/>
            </a:prstGeom>
            <a:solidFill>
              <a:srgbClr val="977B3C">
                <a:alpha val="68000"/>
              </a:srgb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C03904E6-2271-6326-E78E-C12C3C287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AC5E3-5FC7-600E-2686-67281BB0223F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Thrift Savings Plan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195628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038BB2A-07F6-4B02-A872-2A6E501109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 Needs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7A6CDB-7B9E-A218-8237-B8D5E5D78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41829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7C57C6-CBC7-2997-C975-3E529F0EC7D2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3B7119-FC07-3C77-8B7F-197A9E732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55101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864E6F77-B82A-269F-EC33-6D1E768EF281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EB89652-0CD7-24B6-29D1-680645C42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2664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999ED1BB-7E34-B675-1659-72C80CFC5B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60539B-3483-A940-0BF9-39FFD029C1F2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94508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FD6D19D-9B91-8DD7-E216-4D5787B9EF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 Options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0CB9EBD9-059D-9019-12BC-7FA690DA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2"/>
            <a:ext cx="7693758" cy="404730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Servicemembers’ Group Life Insurance (SGLI)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Coverage maximum $500,000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benefit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Servicemembers’ Group Life Insurance (FSGLI)</a:t>
            </a:r>
            <a:endParaRPr lang="en-US" spc="-5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nsurance</a:t>
            </a:r>
            <a:endParaRPr lang="en-US" b="0" spc="-5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Beneficiary designations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and permanent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clause and other restrictions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2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payments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EDA5E08D-6491-F805-C612-210B9A38C6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F800C-15ED-8205-C3BF-2420E6997BBD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06342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5AE7D-8C46-4343-ACFB-EA631719FA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Property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FEF47-0B4D-0A73-1DFE-70DCC4CD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4455258" cy="4111959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Review and update as needed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Homeowners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Update for renovations or significant improvements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Renters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Update covered personal property if needed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Liability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Auto</a:t>
            </a:r>
          </a:p>
        </p:txBody>
      </p:sp>
      <p:pic>
        <p:nvPicPr>
          <p:cNvPr id="2" name="Picture 1" descr="Graphic depicting an insurance umbrella that covers health, life, disability, homeowners or renters, and auto.">
            <a:extLst>
              <a:ext uri="{FF2B5EF4-FFF2-40B4-BE49-F238E27FC236}">
                <a16:creationId xmlns:a16="http://schemas.microsoft.com/office/drawing/2014/main" id="{2750F2C3-7003-0F3F-7E5E-C1254EA6F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767" y="2129737"/>
            <a:ext cx="3096738" cy="25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8ECEA0B-DBDD-82C8-9DF2-FE6F3788A5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0DBE96-DCEF-AF40-DA62-A599F9242C5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44558" cy="423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1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z="2500" b="1" spc="-5" dirty="0">
                <a:solidFill>
                  <a:srgbClr val="004071"/>
                </a:solidFill>
                <a:latin typeface="Arial"/>
                <a:cs typeface="Arial"/>
              </a:rPr>
              <a:t>Estate planning is for everyone</a:t>
            </a:r>
          </a:p>
          <a:p>
            <a:pPr marL="237744" lvl="1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z="2500" b="1" spc="-5" dirty="0">
                <a:solidFill>
                  <a:srgbClr val="004071"/>
                </a:solidFill>
                <a:latin typeface="Arial"/>
                <a:cs typeface="Arial"/>
              </a:rPr>
              <a:t>Key documents and considerations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Will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Power of attorney (POA) and medical power of attorney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Living will (advanced medical directive)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Trust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Asset titling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Residency</a:t>
            </a:r>
          </a:p>
          <a:p>
            <a:pPr marL="237744" lvl="1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z="2500" b="1" spc="-5" dirty="0">
                <a:solidFill>
                  <a:srgbClr val="004071"/>
                </a:solidFill>
                <a:latin typeface="Arial"/>
                <a:cs typeface="Arial"/>
              </a:rPr>
              <a:t>Special needs considerations</a:t>
            </a:r>
          </a:p>
          <a:p>
            <a:pPr marL="237744" lvl="1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z="2500" b="1" spc="-5" dirty="0">
                <a:solidFill>
                  <a:srgbClr val="004071"/>
                </a:solidFill>
                <a:latin typeface="Arial"/>
                <a:cs typeface="Arial"/>
              </a:rPr>
              <a:t>Family Care Plan</a:t>
            </a: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5F0F359B-5FA2-7F7D-BB2C-BBED6F4CC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6A92A0-849E-AE97-C457-05AF6B4A011D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 Available</a:t>
            </a:r>
          </a:p>
        </p:txBody>
      </p:sp>
    </p:spTree>
    <p:extLst>
      <p:ext uri="{BB962C8B-B14F-4D97-AF65-F5344CB8AC3E}">
        <p14:creationId xmlns:p14="http://schemas.microsoft.com/office/powerpoint/2010/main" val="207553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6150" y="2810740"/>
            <a:ext cx="752785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  <a:b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9224304D-BF11-006C-B2BE-66E4BB885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D3A27-EB63-5423-DB55-0E2292045F73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77863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CDF7833-D290-5087-AE2A-E346090975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692D47-2BE5-0060-550C-2DC96063AEC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1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Administrative Tasks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944FD7F5-F3F2-406C-3842-5D0B9F69C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A54D5B-908B-5C84-7A1F-93ED69023F71}"/>
              </a:ext>
            </a:extLst>
          </p:cNvPr>
          <p:cNvSpPr txBox="1"/>
          <p:nvPr/>
        </p:nvSpPr>
        <p:spPr>
          <a:xfrm>
            <a:off x="808602" y="6414560"/>
            <a:ext cx="405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5F571-4B29-5326-5872-6D59450B9E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Health and Dental Insurance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281292C-8B31-BC78-90EF-8F97B1E9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33458" cy="4632177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Health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45" dirty="0">
                <a:solidFill>
                  <a:srgbClr val="004072"/>
                </a:solidFill>
                <a:latin typeface="Arial"/>
                <a:cs typeface="Arial"/>
              </a:rPr>
              <a:t>TRICARE 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Registration in DEERS required for </a:t>
            </a:r>
            <a:r>
              <a:rPr lang="en-US" sz="2000" spc="45" dirty="0">
                <a:solidFill>
                  <a:srgbClr val="004071"/>
                </a:solidFill>
                <a:latin typeface="Arial"/>
                <a:cs typeface="Arial"/>
              </a:rPr>
              <a:t>TRICARE enrollment </a:t>
            </a: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b="1" dirty="0"/>
              <a:t>90 days stateside and 120 days overseas to complete enrollment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Reserve considerations	</a:t>
            </a:r>
            <a:endParaRPr lang="en-US" b="0" spc="4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45" dirty="0">
                <a:solidFill>
                  <a:srgbClr val="004071"/>
                </a:solidFill>
                <a:latin typeface="Arial"/>
                <a:cs typeface="Arial"/>
              </a:rPr>
              <a:t>Other </a:t>
            </a: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h</a:t>
            </a:r>
            <a:r>
              <a:rPr lang="en-US" b="0" spc="45" dirty="0">
                <a:solidFill>
                  <a:srgbClr val="004071"/>
                </a:solidFill>
                <a:latin typeface="Arial"/>
                <a:cs typeface="Arial"/>
              </a:rPr>
              <a:t>ealth </a:t>
            </a:r>
            <a:r>
              <a:rPr lang="en-US" spc="45" dirty="0">
                <a:solidFill>
                  <a:srgbClr val="004071"/>
                </a:solidFill>
                <a:latin typeface="Arial"/>
                <a:cs typeface="Arial"/>
              </a:rPr>
              <a:t>i</a:t>
            </a:r>
            <a:r>
              <a:rPr lang="en-US" b="0" spc="45" dirty="0">
                <a:solidFill>
                  <a:srgbClr val="004071"/>
                </a:solidFill>
                <a:latin typeface="Arial"/>
                <a:cs typeface="Arial"/>
              </a:rPr>
              <a:t>nsurance</a:t>
            </a:r>
            <a:endParaRPr lang="en-US" spc="4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155682" lvl="2" indent="-3429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latin typeface="Arial"/>
                <a:cs typeface="Arial"/>
              </a:rPr>
              <a:t>Compare s</a:t>
            </a:r>
            <a:r>
              <a:rPr lang="en-US" sz="2000" b="0" spc="45" dirty="0">
                <a:solidFill>
                  <a:srgbClr val="004072"/>
                </a:solidFill>
                <a:latin typeface="Arial"/>
                <a:cs typeface="Arial"/>
              </a:rPr>
              <a:t>pouse em</a:t>
            </a:r>
            <a:r>
              <a:rPr lang="en-US" sz="2000" spc="45" dirty="0">
                <a:latin typeface="Arial"/>
                <a:cs typeface="Arial"/>
              </a:rPr>
              <a:t>ployer coverage with TRICARE</a:t>
            </a:r>
            <a:endParaRPr lang="en-US" sz="2000" b="0" spc="4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Dental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automatically enrolled when completing DEERS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family members via </a:t>
            </a:r>
            <a:r>
              <a:rPr lang="en-US" spc="-5" dirty="0" err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milConnect</a:t>
            </a:r>
            <a:r>
              <a:rPr lang="en-US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AutoShape 100" descr="Lightbulb icon indicating activity.">
            <a:extLst>
              <a:ext uri="{FF2B5EF4-FFF2-40B4-BE49-F238E27FC236}">
                <a16:creationId xmlns:a16="http://schemas.microsoft.com/office/drawing/2014/main" id="{CFEBD695-C1D4-E647-8A1A-BC4994DCA64C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14" name="Picture 13" descr="Paper with hand icon indicating additional resource.">
            <a:extLst>
              <a:ext uri="{FF2B5EF4-FFF2-40B4-BE49-F238E27FC236}">
                <a16:creationId xmlns:a16="http://schemas.microsoft.com/office/drawing/2014/main" id="{1EB2C504-FFD7-8900-2E2A-C46BC03EA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AA73C7-BA5A-79B7-8173-254F3FBC33D9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 Available</a:t>
            </a:r>
          </a:p>
        </p:txBody>
      </p:sp>
    </p:spTree>
    <p:extLst>
      <p:ext uri="{BB962C8B-B14F-4D97-AF65-F5344CB8AC3E}">
        <p14:creationId xmlns:p14="http://schemas.microsoft.com/office/powerpoint/2010/main" val="381754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12A6402-F697-56B9-C3E4-5C17DF4CB4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2CCA3DB-9E05-CE7D-9D14-4FCCA8DFFB1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953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508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Casualty Assistance Calls Officer (CACO)</a:t>
            </a:r>
          </a:p>
          <a:p>
            <a:pPr marL="237744" marR="508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assistance and benefits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Benefits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of Veterans Affairs Benefits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Security Administration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Military Benefits</a:t>
            </a:r>
          </a:p>
          <a:p>
            <a:pPr marL="237744" marR="508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Special preference programs for employment</a:t>
            </a:r>
          </a:p>
          <a:p>
            <a:pPr marL="237744" marR="508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Other programs</a:t>
            </a:r>
          </a:p>
          <a:p>
            <a:pPr marL="812800" marR="0" lvl="1" indent="-342900" algn="l" defTabSz="68576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61ADDFB6-9C49-72D7-C25E-8B21186E0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6F8F8-C80A-95F8-2057-AB7B8D17A7C4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Survivor Benefits Overview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11958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11987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A87B2CCD-2E91-5B82-8137-AED66C272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057358-02E6-2D16-FAF3-90546CF76180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79364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96117B9-93C5-4CE1-4536-F9D974A226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065621C-386C-45C8-0B05-F267ED09C3C6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36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months of living expenses</a:t>
            </a:r>
            <a:endParaRPr lang="en-US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u="sng" dirty="0">
                <a:solidFill>
                  <a:srgbClr val="004071"/>
                </a:solidFill>
              </a:rPr>
              <a:t>Use for EMERGENCIES ONLY!</a:t>
            </a:r>
            <a:endParaRPr lang="en-US" i="1" u="sng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D295688-10EB-B064-8DE6-DE9042151DF5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FD48C40-BB64-A55A-2F43-92D2B6D670E6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 an emergency</a:t>
            </a:r>
          </a:p>
        </p:txBody>
      </p:sp>
      <p:pic>
        <p:nvPicPr>
          <p:cNvPr id="18" name="Picture 17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36B097CF-FE19-15A1-DB0B-39679F73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28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6258" y="3119870"/>
            <a:ext cx="727774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Administrative Tasks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2917BFEA-1DE8-9140-C7B0-43C6B288E2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3ADA6-6A33-54CE-9947-887D64732FFE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Your First Child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74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2B8F6B-41D0-081D-6E8E-A207C3E436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Important Documents and Tasks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43EE1B-4B67-CD9F-92D6-2586C4A1D91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885987" cy="463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Important Documents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Birth or adoption certificate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Social Security card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DEERS enrollment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Make appointment online at DEERS / RAPIDS portal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required identification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ID required for dependents age 10 and up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b="1" spc="-5" dirty="0">
                <a:solidFill>
                  <a:srgbClr val="004071"/>
                </a:solidFill>
                <a:latin typeface="Arial"/>
                <a:cs typeface="Arial"/>
              </a:rPr>
              <a:t>Check LES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 after DEERS registration</a:t>
            </a:r>
          </a:p>
          <a:p>
            <a:pPr marL="355583" lvl="1" indent="0">
              <a:lnSpc>
                <a:spcPct val="100000"/>
              </a:lnSpc>
              <a:spcBef>
                <a:spcPts val="1755"/>
              </a:spcBef>
              <a:buFont typeface="Arial" panose="020B0604020202020204" pitchFamily="34" charset="0"/>
              <a:buNone/>
              <a:tabLst>
                <a:tab pos="241300" algn="l"/>
                <a:tab pos="1793239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62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E4B2AEC-F5A0-B854-C626-53502D3750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Assistance Programs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7C336-9B19-C4CF-212A-C5D4C3440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1"/>
            <a:ext cx="7898887" cy="4632177"/>
          </a:xfrm>
        </p:spPr>
        <p:txBody>
          <a:bodyPr>
            <a:normAutofit/>
          </a:bodyPr>
          <a:lstStyle/>
          <a:p>
            <a:pPr marL="352044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Parental Leave Program</a:t>
            </a:r>
          </a:p>
          <a:p>
            <a:pPr marL="352044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Financial workshops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Fleet &amp; Family Support Centers (FFSC)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Budget for Baby® at Navy-Marine Corps Relief Society (NMCRS)</a:t>
            </a:r>
          </a:p>
          <a:p>
            <a:pPr marL="352044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Assistance programs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New Parent Support and Home Visitation Program (NPSHVP)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  <a:tab pos="1793239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Women, Infants and Children (WIC)</a:t>
            </a:r>
          </a:p>
        </p:txBody>
      </p:sp>
      <p:pic>
        <p:nvPicPr>
          <p:cNvPr id="3" name="Picture 2" descr="Navy-Marine Corps Relief Society logo.">
            <a:extLst>
              <a:ext uri="{FF2B5EF4-FFF2-40B4-BE49-F238E27FC236}">
                <a16:creationId xmlns:a16="http://schemas.microsoft.com/office/drawing/2014/main" id="{8DDAE708-36D4-3860-DA9C-5F781FDE6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507" y="5119147"/>
            <a:ext cx="1570986" cy="1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6258" y="3119870"/>
            <a:ext cx="727774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945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600795C-D4FD-D42E-9E00-B70E2E8DB5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FBFD04-1184-1776-19E5-73F1CB23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55658" cy="47338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Congratulations on welcoming your first child!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recap what we covered: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Administrative Tasks</a:t>
            </a:r>
          </a:p>
          <a:p>
            <a:pPr marL="812800" lvl="1" indent="-342900">
              <a:lnSpc>
                <a:spcPct val="100000"/>
              </a:lnSpc>
              <a:spcBef>
                <a:spcPts val="795"/>
              </a:spcBef>
              <a:buFont typeface="Wingdings" pitchFamily="2" charset="2"/>
              <a:buChar char="ü"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795"/>
              </a:spcBef>
              <a:buFont typeface="Wingdings" pitchFamily="2" charset="2"/>
              <a:buChar char="ü"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993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0124031-51E5-CA3C-8291-52A6C916F1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1E1E5E0-5605-CB4A-506E-D177A7D5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2" cy="5411710"/>
          </a:xfrm>
        </p:spPr>
        <p:txBody>
          <a:bodyPr>
            <a:normAutofit/>
          </a:bodyPr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MyNavy Financial Literacy icon.">
            <a:extLst>
              <a:ext uri="{FF2B5EF4-FFF2-40B4-BE49-F238E27FC236}">
                <a16:creationId xmlns:a16="http://schemas.microsoft.com/office/drawing/2014/main" id="{F291D9F5-0BEF-FAEB-9604-4CB357E2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665" y="4400491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en$e icon.">
            <a:extLst>
              <a:ext uri="{FF2B5EF4-FFF2-40B4-BE49-F238E27FC236}">
                <a16:creationId xmlns:a16="http://schemas.microsoft.com/office/drawing/2014/main" id="{388DB61B-2616-7525-ACC8-04114B3FFE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143" y="4728530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0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8680" y="3119870"/>
            <a:ext cx="748532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A611B5D-A402-6370-2898-F80F1E9D8101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C28ADF4-8D9B-D708-2152-E9CCACC935AD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OPNAV-BFCFRT-2.0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ADDD589-8DF7-F3C2-0F54-076DE19661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A5321A3-AA98-3503-3A99-CFDD1AE71728}"/>
              </a:ext>
            </a:extLst>
          </p:cNvPr>
          <p:cNvSpPr txBox="1">
            <a:spLocks/>
          </p:cNvSpPr>
          <p:nvPr/>
        </p:nvSpPr>
        <p:spPr>
          <a:xfrm>
            <a:off x="142921" y="1900614"/>
            <a:ext cx="5374700" cy="4301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1 — Understand your current situation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Track inflows and outflows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past financial statements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2 — Know where your money should go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Save and/or invest 10% – 15%*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Transportation less than 15% – 20%*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Limit housing to BAH or 25% or less*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3 — Create a plan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Plan for new child expenses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Build an emergency fund</a:t>
            </a:r>
            <a:endParaRPr lang="en-US" sz="1800" b="0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4 — Make adjustments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Update with life changes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frequently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1C45132-9767-C0D7-0AD9-512906A51BEE}"/>
              </a:ext>
            </a:extLst>
          </p:cNvPr>
          <p:cNvSpPr txBox="1">
            <a:spLocks/>
          </p:cNvSpPr>
          <p:nvPr/>
        </p:nvSpPr>
        <p:spPr>
          <a:xfrm>
            <a:off x="2973558" y="3985856"/>
            <a:ext cx="1996785" cy="2771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lvl="1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200" b="0" i="1" dirty="0">
                <a:solidFill>
                  <a:srgbClr val="004071"/>
                </a:solidFill>
                <a:latin typeface="Arial"/>
                <a:cs typeface="Arial"/>
              </a:rPr>
              <a:t>* Pretax income</a:t>
            </a:r>
          </a:p>
        </p:txBody>
      </p:sp>
      <p:grpSp>
        <p:nvGrpSpPr>
          <p:cNvPr id="24" name="Group 23" descr="4-Step Budgeting Process Graphic.">
            <a:extLst>
              <a:ext uri="{FF2B5EF4-FFF2-40B4-BE49-F238E27FC236}">
                <a16:creationId xmlns:a16="http://schemas.microsoft.com/office/drawing/2014/main" id="{CE136FE6-9103-A259-5A07-5A610D8ACCFF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5743D5-ACA2-00FA-AAAC-140270540639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EEE7A8-E243-71CB-3889-8D595C0E34D9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F9F0CA-205B-FEE6-70E5-B694ADAE8562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4161B1-2175-0C7B-E9E0-59597A2A562F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4734E99-BDE4-55D1-8C3D-165E72E2CA71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213CDA-278C-6B40-9263-ED924B3EAE50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CD4DFB-094F-918E-4026-9CCF373AACD5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5D726D-C78B-95B7-80DF-F3ACBC6C52D3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4CB2D1-9A8F-9A64-0C50-0EAF38953294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45EB4E-9FD8-23DF-528C-DC5A7D10E8C4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22" name="Picture 21" descr="Paper with hand icon indicating additional resource.">
            <a:extLst>
              <a:ext uri="{FF2B5EF4-FFF2-40B4-BE49-F238E27FC236}">
                <a16:creationId xmlns:a16="http://schemas.microsoft.com/office/drawing/2014/main" id="{EC54CAA9-77AD-2E6A-E159-AF5BF1D1C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CCEB42-00AD-2946-D9C7-B5122A69A71B}"/>
              </a:ext>
            </a:extLst>
          </p:cNvPr>
          <p:cNvSpPr txBox="1"/>
          <p:nvPr/>
        </p:nvSpPr>
        <p:spPr>
          <a:xfrm>
            <a:off x="808602" y="6414560"/>
            <a:ext cx="405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Plan Worksheet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79615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BF77F0D-95C0-12AC-3FCD-29A374B719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Manage Debt and Credit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5EAE9B61-66FD-356B-45E9-6A72F14D9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197" y="1608996"/>
            <a:ext cx="5162533" cy="4983896"/>
          </a:xfrm>
        </p:spPr>
        <p:txBody>
          <a:bodyPr>
            <a:normAutofit/>
          </a:bodyPr>
          <a:lstStyle/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Create a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Only apply for credit you need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Reconcile statements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reports </a:t>
            </a:r>
            <a:endParaRPr lang="en-US" i="1" spc="45" dirty="0"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scores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endParaRPr lang="en-US" i="1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Take advantage of free credit monitoring</a:t>
            </a:r>
          </a:p>
          <a:p>
            <a:pPr marL="355583" lvl="1" indent="0">
              <a:lnSpc>
                <a:spcPct val="100000"/>
              </a:lnSpc>
              <a:spcBef>
                <a:spcPts val="0"/>
              </a:spcBef>
              <a:buNone/>
              <a:tabLst>
                <a:tab pos="240665" algn="l"/>
                <a:tab pos="241300" algn="l"/>
              </a:tabLst>
            </a:pPr>
            <a:endParaRPr lang="en-US" sz="1800" spc="-10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grpSp>
        <p:nvGrpSpPr>
          <p:cNvPr id="17" name="Group 16" descr="Protect your credit reputation pie chart.">
            <a:extLst>
              <a:ext uri="{FF2B5EF4-FFF2-40B4-BE49-F238E27FC236}">
                <a16:creationId xmlns:a16="http://schemas.microsoft.com/office/drawing/2014/main" id="{91F26186-B4CF-474F-3B21-0CA437F7354D}"/>
              </a:ext>
            </a:extLst>
          </p:cNvPr>
          <p:cNvGrpSpPr/>
          <p:nvPr/>
        </p:nvGrpSpPr>
        <p:grpSpPr>
          <a:xfrm>
            <a:off x="5004527" y="2360715"/>
            <a:ext cx="4002082" cy="3631818"/>
            <a:chOff x="5105970" y="2192742"/>
            <a:chExt cx="3588638" cy="3573183"/>
          </a:xfrm>
        </p:grpSpPr>
        <p:pic>
          <p:nvPicPr>
            <p:cNvPr id="18" name="Picture 17">
              <a:hlinkClick r:id="rId3" action="ppaction://hlinkfile"/>
              <a:extLst>
                <a:ext uri="{FF2B5EF4-FFF2-40B4-BE49-F238E27FC236}">
                  <a16:creationId xmlns:a16="http://schemas.microsoft.com/office/drawing/2014/main" id="{BF08B9EE-3C3B-0A11-4CB2-3C70A93F2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268983-89FF-501B-57D5-8958E3011611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53467-7943-1B77-A0C3-0304BB554330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280D77-B915-37C4-3A77-90EA966B0FF1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616DCD-C6E9-B621-1D90-464BF85A22E2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BC316E-8F3D-E0F8-624F-26044C60C991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 descr="Paper with hand icon indicating additional resource.">
            <a:extLst>
              <a:ext uri="{FF2B5EF4-FFF2-40B4-BE49-F238E27FC236}">
                <a16:creationId xmlns:a16="http://schemas.microsoft.com/office/drawing/2014/main" id="{6DCB8CFE-F0B0-63A6-2833-E576AA316A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617244-40FA-F24C-8EB2-2BB34BB5E71A}"/>
              </a:ext>
            </a:extLst>
          </p:cNvPr>
          <p:cNvSpPr txBox="1"/>
          <p:nvPr/>
        </p:nvSpPr>
        <p:spPr>
          <a:xfrm>
            <a:off x="808602" y="6414560"/>
            <a:ext cx="405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308878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7C1D72B-1B16-F285-E2A5-8187A92E2A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Overview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B2654C44-D25B-F8ED-0B90-4E4ED3C9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68358" cy="504703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Tax fundamentals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Income taxes: federal, state and FICA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BAH, BAS, some other allowances are not taxed</a:t>
            </a:r>
            <a:endParaRPr lang="en-US" strike="sngStrike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Benefits related to TSP contributions 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Review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2"/>
                </a:solidFill>
                <a:latin typeface="Arial"/>
                <a:cs typeface="Arial"/>
              </a:rPr>
              <a:t>Update withholding on </a:t>
            </a:r>
            <a:r>
              <a:rPr lang="en-US" b="0" spc="-10" dirty="0" err="1">
                <a:solidFill>
                  <a:srgbClr val="004072"/>
                </a:solidFill>
                <a:latin typeface="Arial"/>
                <a:cs typeface="Arial"/>
              </a:rPr>
              <a:t>myPay</a:t>
            </a:r>
            <a:endParaRPr lang="en-US" b="0" spc="-1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2"/>
                </a:solidFill>
                <a:latin typeface="Arial"/>
                <a:cs typeface="Arial"/>
              </a:rPr>
              <a:t>Use IRS Withholding Estimator at </a:t>
            </a:r>
            <a:r>
              <a:rPr lang="en-US" b="0" i="1" spc="-10" dirty="0">
                <a:solidFill>
                  <a:srgbClr val="004072"/>
                </a:solidFill>
                <a:latin typeface="Arial"/>
                <a:cs typeface="Arial"/>
              </a:rPr>
              <a:t>https://</a:t>
            </a:r>
            <a:r>
              <a:rPr lang="en-US" b="0" i="1" spc="-10" dirty="0" err="1">
                <a:solidFill>
                  <a:srgbClr val="004072"/>
                </a:solidFill>
                <a:latin typeface="Arial"/>
                <a:cs typeface="Arial"/>
              </a:rPr>
              <a:t>www.irs.gov</a:t>
            </a:r>
            <a:endParaRPr lang="en-US" b="0" i="1" spc="-1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2"/>
                </a:solidFill>
                <a:latin typeface="Arial"/>
                <a:cs typeface="Arial"/>
              </a:rPr>
              <a:t>Child tax</a:t>
            </a:r>
            <a:r>
              <a:rPr lang="en-US" spc="-10" dirty="0">
                <a:latin typeface="Arial"/>
                <a:cs typeface="Arial"/>
              </a:rPr>
              <a:t> credit eligibility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 Resources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FFSC support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OneSource: free tax software, filing, and professional assistance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IRS Publication 3: Armed Forces’ Tax Guide</a:t>
            </a:r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8846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11987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E326908D-F83F-9BFD-BBB3-BD3EDF27C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A1301-71E3-6CC2-0CE9-48CF3CC6E0C0}"/>
              </a:ext>
            </a:extLst>
          </p:cNvPr>
          <p:cNvSpPr txBox="1"/>
          <p:nvPr/>
        </p:nvSpPr>
        <p:spPr>
          <a:xfrm>
            <a:off x="808602" y="6414560"/>
            <a:ext cx="582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Protection, Sources of Help for Military Consumers Handouts</a:t>
            </a:r>
            <a:endParaRPr lang="en-US" sz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0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B70B095-816B-3E4F-569E-B9DFFB9D49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167D433E-ED44-E383-D47D-2BE5468F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409822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Installation legal office 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defend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Check your credit regularly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Freeze your child’s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https://www.identitytheft.gov/ </a:t>
            </a: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5" dirty="0" err="1">
                <a:solidFill>
                  <a:srgbClr val="004071"/>
                </a:solidFill>
                <a:latin typeface="Arial"/>
                <a:cs typeface="Arial"/>
              </a:rPr>
              <a:t>consumer.gov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B333D42C-2702-6F5A-5DC5-7319BD191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EC047-2511-C125-3859-9CD752561BFA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Sources for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81221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AAD60F5-07CD-89F1-9E26-6205650FA6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80804129-A5B5-3393-0635-9BDB56D6729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29649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en-US" sz="25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 scams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Multilevel marketing / pyramid scheme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rich quick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 good to be true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1300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en-US" sz="2500" b="1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 yourself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697865" algn="l"/>
                <a:tab pos="698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Sleep on it</a:t>
            </a:r>
          </a:p>
          <a:p>
            <a:pPr marL="241300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en-US" sz="2500" b="1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a complaint</a:t>
            </a:r>
          </a:p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n-ea"/>
              <a:cs typeface="+mn-cs"/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C65A5624-1C4F-8CFA-BF48-1E06EB982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43693-6585-AE44-C083-B8A53784C8B5}"/>
              </a:ext>
            </a:extLst>
          </p:cNvPr>
          <p:cNvSpPr txBox="1"/>
          <p:nvPr/>
        </p:nvSpPr>
        <p:spPr>
          <a:xfrm>
            <a:off x="808602" y="6414560"/>
            <a:ext cx="670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740761524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60723</TotalTime>
  <Words>1144</Words>
  <Application>Microsoft Macintosh PowerPoint</Application>
  <PresentationFormat>Letter Paper (8.5x11 in)</PresentationFormat>
  <Paragraphs>319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Welcoming Your First Child</vt:lpstr>
      <vt:lpstr>Agenda</vt:lpstr>
      <vt:lpstr>Basic Finance</vt:lpstr>
      <vt:lpstr>Spending Plan</vt:lpstr>
      <vt:lpstr>Manage Debt and Credit</vt:lpstr>
      <vt:lpstr>Tax Overview</vt:lpstr>
      <vt:lpstr>Consumer Protections</vt:lpstr>
      <vt:lpstr>Military Consumer Protections</vt:lpstr>
      <vt:lpstr>Misleading Consumer Practices</vt:lpstr>
      <vt:lpstr>Major Purchases</vt:lpstr>
      <vt:lpstr>Housing and Transportation</vt:lpstr>
      <vt:lpstr>Education Benefits</vt:lpstr>
      <vt:lpstr>Planning for the Future</vt:lpstr>
      <vt:lpstr>Military Retirement</vt:lpstr>
      <vt:lpstr>LIFE Insurance Needs</vt:lpstr>
      <vt:lpstr>Life Insurance Options</vt:lpstr>
      <vt:lpstr>Property Insurance</vt:lpstr>
      <vt:lpstr>Estate Planning</vt:lpstr>
      <vt:lpstr>Compensation, Benefits,  and Entitlements</vt:lpstr>
      <vt:lpstr>Health and Dental Insurance</vt:lpstr>
      <vt:lpstr>Survivor Benefits</vt:lpstr>
      <vt:lpstr>Saving and Investing</vt:lpstr>
      <vt:lpstr>Emergency Fund Tips</vt:lpstr>
      <vt:lpstr>Administrative Tasks</vt:lpstr>
      <vt:lpstr>Important Documents and Tasks</vt:lpstr>
      <vt:lpstr>Assistance Programs 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Samantha Salazar</cp:lastModifiedBy>
  <cp:revision>497</cp:revision>
  <cp:lastPrinted>2019-11-15T04:37:38Z</cp:lastPrinted>
  <dcterms:created xsi:type="dcterms:W3CDTF">2020-01-09T21:14:48Z</dcterms:created>
  <dcterms:modified xsi:type="dcterms:W3CDTF">2023-04-10T17:41:08Z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